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7" r:id="rId2"/>
  </p:sldIdLst>
  <p:sldSz cx="21383625" cy="3027521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873AB"/>
    <a:srgbClr val="ED1D33"/>
    <a:srgbClr val="17214C"/>
    <a:srgbClr val="3D9FD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066" autoAdjust="0"/>
    <p:restoredTop sz="96281" autoAdjust="0"/>
  </p:normalViewPr>
  <p:slideViewPr>
    <p:cSldViewPr snapToGrid="0">
      <p:cViewPr varScale="1">
        <p:scale>
          <a:sx n="27" d="100"/>
          <a:sy n="27" d="100"/>
        </p:scale>
        <p:origin x="3208" y="280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75" d="100"/>
        <a:sy n="75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ableStyles" Target="tableStyles.xml"/><Relationship Id="rId5" Type="http://schemas.openxmlformats.org/officeDocument/2006/relationships/theme" Target="theme/theme1.xml"/><Relationship Id="rId4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KI - Stadtentwicklu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Placeholder 1"/>
          <p:cNvSpPr txBox="1">
            <a:spLocks/>
          </p:cNvSpPr>
          <p:nvPr userDrawn="1"/>
        </p:nvSpPr>
        <p:spPr>
          <a:xfrm>
            <a:off x="2380076" y="6230091"/>
            <a:ext cx="18443377" cy="10905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2500"/>
          </a:bodyPr>
          <a:lstStyle>
            <a:lvl1pPr algn="l" defTabSz="213832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0289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de-DE" sz="7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Künstliche Intelligenz für die Stadtentwicklung</a:t>
            </a:r>
            <a:endParaRPr lang="en-US" sz="72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25" name="Title Placeholder 1"/>
          <p:cNvSpPr>
            <a:spLocks noGrp="1"/>
          </p:cNvSpPr>
          <p:nvPr>
            <p:ph type="title"/>
          </p:nvPr>
        </p:nvSpPr>
        <p:spPr>
          <a:xfrm>
            <a:off x="1470124" y="8450025"/>
            <a:ext cx="18443377" cy="30426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9600" b="1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28" name="Inhaltsplatzhalter 27"/>
          <p:cNvSpPr>
            <a:spLocks noGrp="1"/>
          </p:cNvSpPr>
          <p:nvPr>
            <p:ph sz="quarter" idx="10"/>
          </p:nvPr>
        </p:nvSpPr>
        <p:spPr>
          <a:xfrm>
            <a:off x="1470025" y="12268200"/>
            <a:ext cx="18443575" cy="149733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314612427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pen-Data-Port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Placeholder 1"/>
          <p:cNvSpPr txBox="1">
            <a:spLocks/>
          </p:cNvSpPr>
          <p:nvPr userDrawn="1"/>
        </p:nvSpPr>
        <p:spPr>
          <a:xfrm>
            <a:off x="2380076" y="6230091"/>
            <a:ext cx="18443377" cy="10905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213832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0289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de-DE" sz="7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Optimierung Open-Data-Portal</a:t>
            </a:r>
            <a:endParaRPr lang="en-US" sz="72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6" name="Title Placeholder 1"/>
          <p:cNvSpPr>
            <a:spLocks noGrp="1"/>
          </p:cNvSpPr>
          <p:nvPr>
            <p:ph type="title"/>
          </p:nvPr>
        </p:nvSpPr>
        <p:spPr>
          <a:xfrm>
            <a:off x="1470124" y="8450025"/>
            <a:ext cx="18443377" cy="30426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9600" b="1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7" name="Inhaltsplatzhalter 27"/>
          <p:cNvSpPr>
            <a:spLocks noGrp="1"/>
          </p:cNvSpPr>
          <p:nvPr>
            <p:ph sz="quarter" idx="10"/>
          </p:nvPr>
        </p:nvSpPr>
        <p:spPr>
          <a:xfrm>
            <a:off x="1470025" y="12268200"/>
            <a:ext cx="18443575" cy="149733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4637050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trassen-Quiz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Placeholder 1"/>
          <p:cNvSpPr txBox="1">
            <a:spLocks/>
          </p:cNvSpPr>
          <p:nvPr userDrawn="1"/>
        </p:nvSpPr>
        <p:spPr>
          <a:xfrm>
            <a:off x="2380076" y="6230091"/>
            <a:ext cx="18443377" cy="10905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213832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0289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de-DE" sz="7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Straßen-Quiz</a:t>
            </a:r>
            <a:endParaRPr lang="en-US" sz="72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>
          <a:xfrm>
            <a:off x="1470124" y="8450025"/>
            <a:ext cx="18443377" cy="30426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9600" b="1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9" name="Inhaltsplatzhalter 27"/>
          <p:cNvSpPr>
            <a:spLocks noGrp="1"/>
          </p:cNvSpPr>
          <p:nvPr>
            <p:ph sz="quarter" idx="10"/>
          </p:nvPr>
        </p:nvSpPr>
        <p:spPr>
          <a:xfrm>
            <a:off x="1470025" y="12268200"/>
            <a:ext cx="18443575" cy="149733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48031995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Offenes Them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Title Placeholder 1"/>
          <p:cNvSpPr txBox="1">
            <a:spLocks/>
          </p:cNvSpPr>
          <p:nvPr userDrawn="1"/>
        </p:nvSpPr>
        <p:spPr>
          <a:xfrm>
            <a:off x="2380076" y="6230091"/>
            <a:ext cx="18443377" cy="1090552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2138324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10289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r"/>
            <a:r>
              <a:rPr lang="de-DE" sz="7200" dirty="0">
                <a:solidFill>
                  <a:schemeClr val="bg1"/>
                </a:solidFill>
                <a:latin typeface="Segoe UI Light" panose="020B0502040204020203" pitchFamily="34" charset="0"/>
                <a:cs typeface="Segoe UI Light" panose="020B0502040204020203" pitchFamily="34" charset="0"/>
              </a:rPr>
              <a:t>Offenes Thema</a:t>
            </a:r>
            <a:endParaRPr lang="en-US" sz="7200" dirty="0">
              <a:solidFill>
                <a:schemeClr val="bg1"/>
              </a:solidFill>
              <a:latin typeface="Segoe UI Light" panose="020B0502040204020203" pitchFamily="34" charset="0"/>
              <a:cs typeface="Segoe UI Light" panose="020B0502040204020203" pitchFamily="34" charset="0"/>
            </a:endParaRPr>
          </a:p>
        </p:txBody>
      </p:sp>
      <p:sp>
        <p:nvSpPr>
          <p:cNvPr id="8" name="Title Placeholder 1"/>
          <p:cNvSpPr>
            <a:spLocks noGrp="1"/>
          </p:cNvSpPr>
          <p:nvPr>
            <p:ph type="title"/>
          </p:nvPr>
        </p:nvSpPr>
        <p:spPr>
          <a:xfrm>
            <a:off x="1470124" y="8450025"/>
            <a:ext cx="18443377" cy="304265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>
              <a:defRPr sz="9600" b="1">
                <a:latin typeface="Segoe UI" panose="020B0502040204020203" pitchFamily="34" charset="0"/>
                <a:cs typeface="Segoe UI" panose="020B0502040204020203" pitchFamily="34" charset="0"/>
              </a:defRPr>
            </a:lvl1pPr>
          </a:lstStyle>
          <a:p>
            <a:r>
              <a:rPr lang="de-DE" dirty="0"/>
              <a:t>Titelmasterformat durch Klicken bearbeiten</a:t>
            </a:r>
            <a:endParaRPr lang="en-US" dirty="0"/>
          </a:p>
        </p:txBody>
      </p:sp>
      <p:sp>
        <p:nvSpPr>
          <p:cNvPr id="9" name="Inhaltsplatzhalter 27"/>
          <p:cNvSpPr>
            <a:spLocks noGrp="1"/>
          </p:cNvSpPr>
          <p:nvPr>
            <p:ph sz="quarter" idx="10"/>
          </p:nvPr>
        </p:nvSpPr>
        <p:spPr>
          <a:xfrm>
            <a:off x="1470025" y="12268200"/>
            <a:ext cx="18443575" cy="1497330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de-DE"/>
              <a:t>Formatvorlagen des Textmasters bearbeiten</a:t>
            </a:r>
          </a:p>
          <a:p>
            <a:pPr lvl="1"/>
            <a:r>
              <a:rPr lang="de-DE"/>
              <a:t>Zweite Ebene</a:t>
            </a:r>
          </a:p>
          <a:p>
            <a:pPr lvl="2"/>
            <a:r>
              <a:rPr lang="de-DE"/>
              <a:t>Dritte Ebene</a:t>
            </a:r>
          </a:p>
          <a:p>
            <a:pPr lvl="3"/>
            <a:r>
              <a:rPr lang="de-DE"/>
              <a:t>Vierte Ebene</a:t>
            </a:r>
          </a:p>
          <a:p>
            <a:pPr lvl="4"/>
            <a:r>
              <a:rPr lang="de-DE"/>
              <a:t>Fünfte Ebene</a:t>
            </a:r>
          </a:p>
        </p:txBody>
      </p:sp>
    </p:spTree>
    <p:extLst>
      <p:ext uri="{BB962C8B-B14F-4D97-AF65-F5344CB8AC3E}">
        <p14:creationId xmlns:p14="http://schemas.microsoft.com/office/powerpoint/2010/main" val="129896048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.png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hteck 6"/>
          <p:cNvSpPr/>
          <p:nvPr userDrawn="1"/>
        </p:nvSpPr>
        <p:spPr>
          <a:xfrm>
            <a:off x="1268361" y="5816044"/>
            <a:ext cx="20115264" cy="1842056"/>
          </a:xfrm>
          <a:prstGeom prst="rect">
            <a:avLst/>
          </a:prstGeom>
          <a:solidFill>
            <a:srgbClr val="3D9FD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>
              <a:ln>
                <a:noFill/>
              </a:ln>
            </a:endParaRPr>
          </a:p>
        </p:txBody>
      </p:sp>
      <p:sp>
        <p:nvSpPr>
          <p:cNvPr id="10" name="Rechteck 9"/>
          <p:cNvSpPr/>
          <p:nvPr userDrawn="1"/>
        </p:nvSpPr>
        <p:spPr>
          <a:xfrm>
            <a:off x="0" y="0"/>
            <a:ext cx="21383625" cy="5829300"/>
          </a:xfrm>
          <a:prstGeom prst="rect">
            <a:avLst/>
          </a:prstGeom>
          <a:solidFill>
            <a:srgbClr val="17214C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de-DE" dirty="0"/>
          </a:p>
        </p:txBody>
      </p:sp>
      <p:pic>
        <p:nvPicPr>
          <p:cNvPr id="11" name="Grafik 10"/>
          <p:cNvPicPr>
            <a:picLocks noChangeAspect="1"/>
          </p:cNvPicPr>
          <p:nvPr userDrawn="1"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4171" y="-21341"/>
            <a:ext cx="13922320" cy="5837385"/>
          </a:xfrm>
          <a:prstGeom prst="rect">
            <a:avLst/>
          </a:prstGeom>
        </p:spPr>
      </p:pic>
      <p:pic>
        <p:nvPicPr>
          <p:cNvPr id="16" name="Grafik 15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73473" y="28110892"/>
            <a:ext cx="8557861" cy="1600199"/>
          </a:xfrm>
          <a:prstGeom prst="rect">
            <a:avLst/>
          </a:prstGeom>
        </p:spPr>
      </p:pic>
      <p:sp>
        <p:nvSpPr>
          <p:cNvPr id="17" name="Rechteck 16"/>
          <p:cNvSpPr/>
          <p:nvPr userDrawn="1"/>
        </p:nvSpPr>
        <p:spPr>
          <a:xfrm>
            <a:off x="13614219" y="28526270"/>
            <a:ext cx="6332955" cy="76944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r"/>
            <a:r>
              <a:rPr lang="de-DE" sz="4400" b="1" dirty="0">
                <a:solidFill>
                  <a:srgbClr val="17214C"/>
                </a:solidFill>
                <a:latin typeface="Century Gothic" panose="020B0502020202020204" pitchFamily="34" charset="0"/>
                <a:cs typeface="Segoe UI" panose="020B0502040204020203" pitchFamily="34" charset="0"/>
              </a:rPr>
              <a:t>www.dataweek.de</a:t>
            </a:r>
          </a:p>
        </p:txBody>
      </p:sp>
    </p:spTree>
    <p:extLst>
      <p:ext uri="{BB962C8B-B14F-4D97-AF65-F5344CB8AC3E}">
        <p14:creationId xmlns:p14="http://schemas.microsoft.com/office/powerpoint/2010/main" val="54439000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5" r:id="rId3"/>
    <p:sldLayoutId id="2147483664" r:id="rId4"/>
  </p:sldLayoutIdLst>
  <p:txStyles>
    <p:titleStyle>
      <a:lvl1pPr algn="l" defTabSz="2138324" rtl="0" eaLnBrk="1" latinLnBrk="0" hangingPunct="1">
        <a:lnSpc>
          <a:spcPct val="90000"/>
        </a:lnSpc>
        <a:spcBef>
          <a:spcPct val="0"/>
        </a:spcBef>
        <a:buNone/>
        <a:defRPr sz="10289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534581" indent="-534581" algn="l" defTabSz="2138324" rtl="0" eaLnBrk="1" latinLnBrk="0" hangingPunct="1">
        <a:lnSpc>
          <a:spcPct val="90000"/>
        </a:lnSpc>
        <a:spcBef>
          <a:spcPts val="2339"/>
        </a:spcBef>
        <a:buFont typeface="Arial" panose="020B0604020202020204" pitchFamily="34" charset="0"/>
        <a:buChar char="•"/>
        <a:defRPr sz="6548" kern="1200">
          <a:solidFill>
            <a:schemeClr val="tx1"/>
          </a:solidFill>
          <a:latin typeface="+mn-lt"/>
          <a:ea typeface="+mn-ea"/>
          <a:cs typeface="+mn-cs"/>
        </a:defRPr>
      </a:lvl1pPr>
      <a:lvl2pPr marL="1603743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5612" kern="1200">
          <a:solidFill>
            <a:schemeClr val="tx1"/>
          </a:solidFill>
          <a:latin typeface="+mn-lt"/>
          <a:ea typeface="+mn-ea"/>
          <a:cs typeface="+mn-cs"/>
        </a:defRPr>
      </a:lvl2pPr>
      <a:lvl3pPr marL="2672906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677" kern="1200">
          <a:solidFill>
            <a:schemeClr val="tx1"/>
          </a:solidFill>
          <a:latin typeface="+mn-lt"/>
          <a:ea typeface="+mn-ea"/>
          <a:cs typeface="+mn-cs"/>
        </a:defRPr>
      </a:lvl3pPr>
      <a:lvl4pPr marL="3742068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811230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880392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949554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8018717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9087879" indent="-534581" algn="l" defTabSz="2138324" rtl="0" eaLnBrk="1" latinLnBrk="0" hangingPunct="1">
        <a:lnSpc>
          <a:spcPct val="90000"/>
        </a:lnSpc>
        <a:spcBef>
          <a:spcPts val="1169"/>
        </a:spcBef>
        <a:buFont typeface="Arial" panose="020B0604020202020204" pitchFamily="34" charset="0"/>
        <a:buChar char="•"/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1pPr>
      <a:lvl2pPr marL="1069162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2pPr>
      <a:lvl3pPr marL="2138324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3pPr>
      <a:lvl4pPr marL="3207487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4pPr>
      <a:lvl5pPr marL="4276649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5pPr>
      <a:lvl6pPr marL="5345811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6pPr>
      <a:lvl7pPr marL="6414973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7pPr>
      <a:lvl8pPr marL="7484135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8pPr>
      <a:lvl9pPr marL="8553298" algn="l" defTabSz="2138324" rtl="0" eaLnBrk="1" latinLnBrk="0" hangingPunct="1">
        <a:defRPr sz="4209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9.png"/><Relationship Id="rId3" Type="http://schemas.openxmlformats.org/officeDocument/2006/relationships/image" Target="../media/image4.png"/><Relationship Id="rId7" Type="http://schemas.openxmlformats.org/officeDocument/2006/relationships/image" Target="../media/image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" name="Picture 10">
            <a:extLst>
              <a:ext uri="{FF2B5EF4-FFF2-40B4-BE49-F238E27FC236}">
                <a16:creationId xmlns:a16="http://schemas.microsoft.com/office/drawing/2014/main" id="{741FFA1C-A705-DF28-E8F6-6EFC2667B20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207306" y="23048009"/>
            <a:ext cx="7772400" cy="5137040"/>
          </a:xfrm>
          <a:prstGeom prst="rect">
            <a:avLst/>
          </a:prstGeom>
        </p:spPr>
      </p:pic>
      <p:pic>
        <p:nvPicPr>
          <p:cNvPr id="10" name="Picture 9">
            <a:extLst>
              <a:ext uri="{FF2B5EF4-FFF2-40B4-BE49-F238E27FC236}">
                <a16:creationId xmlns:a16="http://schemas.microsoft.com/office/drawing/2014/main" id="{34B5BF2E-4793-F904-3188-5A365DB27C6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012861" y="16514712"/>
            <a:ext cx="9944794" cy="6572848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C8B896FA-8799-5556-D7A1-453947D5631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-1596054" y="16538083"/>
            <a:ext cx="9380328" cy="6199774"/>
          </a:xfrm>
          <a:prstGeom prst="rect">
            <a:avLst/>
          </a:prstGeom>
        </p:spPr>
      </p:pic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1470124" y="7737813"/>
            <a:ext cx="18443377" cy="3460955"/>
          </a:xfrm>
        </p:spPr>
        <p:txBody>
          <a:bodyPr>
            <a:normAutofit/>
          </a:bodyPr>
          <a:lstStyle/>
          <a:p>
            <a:pPr>
              <a:lnSpc>
                <a:spcPct val="100000"/>
              </a:lnSpc>
            </a:pPr>
            <a:r>
              <a:rPr lang="de-DE" sz="8000" dirty="0"/>
              <a:t>Interoperabilität für Leipzigs Kulturdaten – </a:t>
            </a:r>
            <a:r>
              <a:rPr lang="de-DE" sz="8000" dirty="0">
                <a:solidFill>
                  <a:srgbClr val="2873AB"/>
                </a:solidFill>
              </a:rPr>
              <a:t>https://</a:t>
            </a:r>
            <a:r>
              <a:rPr lang="de-DE" sz="8000" dirty="0" err="1">
                <a:solidFill>
                  <a:srgbClr val="2873AB"/>
                </a:solidFill>
              </a:rPr>
              <a:t>leipzig.iiif.cloud</a:t>
            </a:r>
            <a:endParaRPr lang="de-DE" sz="8000" dirty="0">
              <a:solidFill>
                <a:srgbClr val="2873AB"/>
              </a:solidFill>
            </a:endParaRPr>
          </a:p>
        </p:txBody>
      </p:sp>
      <p:sp>
        <p:nvSpPr>
          <p:cNvPr id="3" name="Inhaltsplatzhalter 2"/>
          <p:cNvSpPr>
            <a:spLocks noGrp="1"/>
          </p:cNvSpPr>
          <p:nvPr>
            <p:ph sz="quarter" idx="10"/>
          </p:nvPr>
        </p:nvSpPr>
        <p:spPr>
          <a:xfrm>
            <a:off x="1470025" y="11315138"/>
            <a:ext cx="18443575" cy="2343465"/>
          </a:xfrm>
        </p:spPr>
        <p:txBody>
          <a:bodyPr/>
          <a:lstStyle/>
          <a:p>
            <a:pPr marL="0" indent="0">
              <a:buNone/>
            </a:pPr>
            <a:r>
              <a:rPr lang="de-DE" sz="4400" dirty="0"/>
              <a:t>Das Projekt realisiert einen Server, der das Open-Data-Portal der Stadt Leipzig kompatibel mit den Repositorien und Anwendungen international bedeutender Kultureinrichtungen macht, indem er den API-Standard IIIF implementiert.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11E3DDF-9350-C0EC-D86D-AEF8FDF482B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376496" y="21521395"/>
            <a:ext cx="7764780" cy="46260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CE07E0B4-8E4B-8FC9-9842-A6531D922BB7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r="15609" b="22749"/>
          <a:stretch/>
        </p:blipFill>
        <p:spPr>
          <a:xfrm>
            <a:off x="14824410" y="25940656"/>
            <a:ext cx="6559215" cy="2554545"/>
          </a:xfrm>
          <a:prstGeom prst="rect">
            <a:avLst/>
          </a:prstGeom>
        </p:spPr>
      </p:pic>
      <p:sp>
        <p:nvSpPr>
          <p:cNvPr id="12" name="TextBox 11">
            <a:extLst>
              <a:ext uri="{FF2B5EF4-FFF2-40B4-BE49-F238E27FC236}">
                <a16:creationId xmlns:a16="http://schemas.microsoft.com/office/drawing/2014/main" id="{B14D4197-ECFC-37E4-A05B-5B007735F4FD}"/>
              </a:ext>
            </a:extLst>
          </p:cNvPr>
          <p:cNvSpPr txBox="1"/>
          <p:nvPr/>
        </p:nvSpPr>
        <p:spPr>
          <a:xfrm>
            <a:off x="11423428" y="14325644"/>
            <a:ext cx="9239293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/>
            <a:r>
              <a:rPr lang="en-DE" sz="6600" dirty="0"/>
              <a:t>Edutainment und</a:t>
            </a:r>
          </a:p>
          <a:p>
            <a:pPr algn="r"/>
            <a:r>
              <a:rPr lang="en-DE" sz="6600" dirty="0"/>
              <a:t>Storytelling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468C3A32-C98C-8D7E-152D-BA932A74CB93}"/>
              </a:ext>
            </a:extLst>
          </p:cNvPr>
          <p:cNvSpPr txBox="1"/>
          <p:nvPr/>
        </p:nvSpPr>
        <p:spPr>
          <a:xfrm>
            <a:off x="753245" y="14277514"/>
            <a:ext cx="11671391" cy="212365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DE" sz="6600" dirty="0"/>
              <a:t>Research Workspaces und</a:t>
            </a:r>
          </a:p>
          <a:p>
            <a:r>
              <a:rPr lang="en-DE" sz="6600" dirty="0"/>
              <a:t>Digital Humanities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D83AC729-7245-CC71-CB5A-2380E4BF5861}"/>
              </a:ext>
            </a:extLst>
          </p:cNvPr>
          <p:cNvSpPr txBox="1"/>
          <p:nvPr/>
        </p:nvSpPr>
        <p:spPr>
          <a:xfrm>
            <a:off x="1470024" y="13490509"/>
            <a:ext cx="19160355" cy="646331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en-DE" sz="3600" dirty="0">
                <a:solidFill>
                  <a:schemeClr val="tx1">
                    <a:lumMod val="50000"/>
                    <a:lumOff val="50000"/>
                  </a:schemeClr>
                </a:solidFill>
              </a:rPr>
              <a:t>Leander Seige														https://github.com/leanderseige/iiif-leipzig-opendata</a:t>
            </a:r>
          </a:p>
        </p:txBody>
      </p:sp>
      <p:pic>
        <p:nvPicPr>
          <p:cNvPr id="19" name="Picture 18">
            <a:extLst>
              <a:ext uri="{FF2B5EF4-FFF2-40B4-BE49-F238E27FC236}">
                <a16:creationId xmlns:a16="http://schemas.microsoft.com/office/drawing/2014/main" id="{34434FAF-CE15-9605-7E18-F977A671AA1E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123150" y="20638358"/>
            <a:ext cx="9944794" cy="6392073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47176EB0-0A7B-2022-1F0F-4FEED4C15CCE}"/>
              </a:ext>
            </a:extLst>
          </p:cNvPr>
          <p:cNvSpPr txBox="1"/>
          <p:nvPr/>
        </p:nvSpPr>
        <p:spPr>
          <a:xfrm>
            <a:off x="374178" y="24030065"/>
            <a:ext cx="4189352" cy="4154984"/>
          </a:xfrm>
          <a:prstGeom prst="rect">
            <a:avLst/>
          </a:prstGeom>
          <a:noFill/>
          <a:effectLst>
            <a:outerShdw blurRad="617948" dist="50800" dir="5400000" sx="139000" sy="139000" algn="ctr" rotWithShape="0">
              <a:schemeClr val="bg1">
                <a:alpha val="43848"/>
              </a:schemeClr>
            </a:outerShdw>
          </a:effectLst>
        </p:spPr>
        <p:txBody>
          <a:bodyPr wrap="none" rtlCol="0">
            <a:spAutoFit/>
          </a:bodyPr>
          <a:lstStyle/>
          <a:p>
            <a:r>
              <a:rPr lang="en-DE" sz="4400" dirty="0"/>
              <a:t>Annotieren</a:t>
            </a:r>
          </a:p>
          <a:p>
            <a:r>
              <a:rPr lang="en-DE" sz="4400" dirty="0"/>
              <a:t>Georeferenzieren</a:t>
            </a:r>
          </a:p>
          <a:p>
            <a:r>
              <a:rPr lang="en-DE" sz="4400" dirty="0"/>
              <a:t>Transkribieren</a:t>
            </a:r>
          </a:p>
          <a:p>
            <a:r>
              <a:rPr lang="en-DE" sz="4400" dirty="0"/>
              <a:t>Übersetzen</a:t>
            </a:r>
          </a:p>
          <a:p>
            <a:r>
              <a:rPr lang="en-DE" sz="4400" dirty="0"/>
              <a:t>Kombinieren</a:t>
            </a:r>
          </a:p>
          <a:p>
            <a:r>
              <a:rPr lang="en-DE" sz="4400" dirty="0"/>
              <a:t>Kreieren</a:t>
            </a: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A6AB30AC-E87C-4B14-3C6B-5A7EAD4D4428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07306" y="15450272"/>
            <a:ext cx="4969012" cy="4445251"/>
          </a:xfrm>
          <a:prstGeom prst="rect">
            <a:avLst/>
          </a:prstGeom>
          <a:effectLst>
            <a:outerShdw blurRad="1270000" sx="124181" sy="124181" algn="ctr" rotWithShape="0">
              <a:schemeClr val="bg1">
                <a:alpha val="60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392662962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">
  <a:themeElements>
    <a:clrScheme name="Stadt Leipzig Farben">
      <a:dk1>
        <a:sysClr val="windowText" lastClr="000000"/>
      </a:dk1>
      <a:lt1>
        <a:sysClr val="window" lastClr="FFFFFF"/>
      </a:lt1>
      <a:dk2>
        <a:srgbClr val="7F7F7F"/>
      </a:dk2>
      <a:lt2>
        <a:srgbClr val="D8D8D8"/>
      </a:lt2>
      <a:accent1>
        <a:srgbClr val="0E3192"/>
      </a:accent1>
      <a:accent2>
        <a:srgbClr val="FFCC00"/>
      </a:accent2>
      <a:accent3>
        <a:srgbClr val="CBD5E8"/>
      </a:accent3>
      <a:accent4>
        <a:srgbClr val="FEEB93"/>
      </a:accent4>
      <a:accent5>
        <a:srgbClr val="48A1FA"/>
      </a:accent5>
      <a:accent6>
        <a:srgbClr val="FFFF00"/>
      </a:accent6>
      <a:hlink>
        <a:srgbClr val="0E3192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5261</TotalTime>
  <Words>81</Words>
  <Application>Microsoft Macintosh PowerPoint</Application>
  <PresentationFormat>Custom</PresentationFormat>
  <Paragraphs>13</Paragraphs>
  <Slides>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7" baseType="lpstr">
      <vt:lpstr>Arial</vt:lpstr>
      <vt:lpstr>Calibri</vt:lpstr>
      <vt:lpstr>Century Gothic</vt:lpstr>
      <vt:lpstr>Segoe UI</vt:lpstr>
      <vt:lpstr>Segoe UI Light</vt:lpstr>
      <vt:lpstr>Office</vt:lpstr>
      <vt:lpstr>Interoperabilität für Leipzigs Kulturdaten – https://leipzig.iiif.cloud</vt:lpstr>
    </vt:vector>
  </TitlesOfParts>
  <Company>Stad Leipzig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Künstliche Intelligenz für die  Stadtentwicklung:</dc:title>
  <dc:creator>Taras Kompaniets</dc:creator>
  <cp:lastModifiedBy>Leander Seige</cp:lastModifiedBy>
  <cp:revision>14</cp:revision>
  <dcterms:created xsi:type="dcterms:W3CDTF">2023-04-21T09:22:43Z</dcterms:created>
  <dcterms:modified xsi:type="dcterms:W3CDTF">2023-06-11T21:51:01Z</dcterms:modified>
</cp:coreProperties>
</file>

<file path=docProps/thumbnail.jpeg>
</file>